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292" r:id="rId5"/>
    <p:sldId id="318" r:id="rId6"/>
    <p:sldId id="281" r:id="rId7"/>
    <p:sldId id="319" r:id="rId8"/>
    <p:sldId id="299" r:id="rId9"/>
    <p:sldId id="303" r:id="rId10"/>
    <p:sldId id="312" r:id="rId11"/>
    <p:sldId id="285" r:id="rId12"/>
    <p:sldId id="308" r:id="rId13"/>
    <p:sldId id="320" r:id="rId14"/>
    <p:sldId id="321" r:id="rId15"/>
    <p:sldId id="317" r:id="rId16"/>
    <p:sldId id="322" r:id="rId17"/>
    <p:sldId id="323" r:id="rId18"/>
    <p:sldId id="324" r:id="rId19"/>
    <p:sldId id="325" r:id="rId20"/>
    <p:sldId id="326" r:id="rId21"/>
    <p:sldId id="327" r:id="rId22"/>
    <p:sldId id="278"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99FF"/>
    <a:srgbClr val="00FFFF"/>
    <a:srgbClr val="CC0099"/>
    <a:srgbClr val="FF9900"/>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0.cdr.jpg"/>
          <p:cNvPicPr>
            <a:picLocks noChangeAspect="1" noChangeArrowheads="1"/>
          </p:cNvPicPr>
          <p:nvPr/>
        </p:nvPicPr>
        <p:blipFill>
          <a:blip r:embed="rId2" cstate="print"/>
          <a:srcRect b="21916"/>
          <a:stretch>
            <a:fillRect/>
          </a:stretch>
        </p:blipFill>
        <p:spPr bwMode="auto">
          <a:xfrm>
            <a:off x="1371600" y="0"/>
            <a:ext cx="6451356" cy="6858000"/>
          </a:xfrm>
          <a:prstGeom prst="rect">
            <a:avLst/>
          </a:prstGeom>
          <a:noFill/>
        </p:spPr>
      </p:pic>
      <p:sp>
        <p:nvSpPr>
          <p:cNvPr id="6" name="Rectangle 5"/>
          <p:cNvSpPr/>
          <p:nvPr/>
        </p:nvSpPr>
        <p:spPr>
          <a:xfrm>
            <a:off x="0" y="4648200"/>
            <a:ext cx="9144000" cy="2209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effectLst>
                  <a:outerShdw blurRad="38100" dist="38100" dir="2700000" algn="tl">
                    <a:srgbClr val="000000">
                      <a:alpha val="43137"/>
                    </a:srgbClr>
                  </a:outerShdw>
                </a:effectLst>
                <a:uLnTx/>
                <a:uFillTx/>
                <a:latin typeface="Arial" pitchFamily="34" charset="0"/>
                <a:ea typeface="+mj-ea"/>
                <a:cs typeface="Arial" pitchFamily="34" charset="0"/>
              </a:rPr>
              <a:t>ON THE PATH OF SALVATION - 10</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FF"/>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Times New Roman" pitchFamily="18" charset="0"/>
              </a:rPr>
              <a:t>THE MISSIONARY COMMUNITY</a:t>
            </a:r>
            <a:endPar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Arial" pitchFamily="34" charset="0"/>
            </a:endParaRPr>
          </a:p>
        </p:txBody>
      </p:sp>
      <p:sp>
        <p:nvSpPr>
          <p:cNvPr id="9" name="Chord 8"/>
          <p:cNvSpPr/>
          <p:nvPr/>
        </p:nvSpPr>
        <p:spPr>
          <a:xfrm rot="1474083">
            <a:off x="8018000" y="5113374"/>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3500000">
                  <a:prstClr val="black">
                    <a:alpha val="50000"/>
                  </a:prstClr>
                </a:innerShdw>
              </a:effectLst>
            </a:endParaRPr>
          </a:p>
        </p:txBody>
      </p:sp>
      <p:sp>
        <p:nvSpPr>
          <p:cNvPr id="10" name="TextBox 9"/>
          <p:cNvSpPr txBox="1"/>
          <p:nvPr/>
        </p:nvSpPr>
        <p:spPr>
          <a:xfrm>
            <a:off x="8153400" y="5081826"/>
            <a:ext cx="990600" cy="861774"/>
          </a:xfrm>
          <a:prstGeom prst="rect">
            <a:avLst/>
          </a:prstGeom>
          <a:noFill/>
        </p:spPr>
        <p:txBody>
          <a:bodyPr wrap="square" rtlCol="0">
            <a:spAutoFit/>
          </a:bodyPr>
          <a:lstStyle/>
          <a:p>
            <a:r>
              <a:rPr lang="en-US" sz="5000" b="1" dirty="0">
                <a:latin typeface="Cooper Std Black" pitchFamily="18" charset="0"/>
              </a:rPr>
              <a:t>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81000" y="381000"/>
            <a:ext cx="5105400" cy="3816429"/>
          </a:xfrm>
          <a:prstGeom prst="rect">
            <a:avLst/>
          </a:prstGeom>
          <a:noFill/>
        </p:spPr>
        <p:txBody>
          <a:bodyPr wrap="square" rtlCol="0">
            <a:spAutoFit/>
          </a:bodyPr>
          <a:lstStyle/>
          <a:p>
            <a:pPr algn="just"/>
            <a:r>
              <a:rPr lang="en-US" sz="2200" dirty="0">
                <a:latin typeface="Arial Narrow" pitchFamily="34" charset="0"/>
                <a:cs typeface="Times New Roman" pitchFamily="18" charset="0"/>
              </a:rPr>
              <a:t>	The modern Church living in the internet age needs the use of technology very much. The children of the Church should get acquainted with </a:t>
            </a:r>
            <a:r>
              <a:rPr lang="en-US" sz="2200" dirty="0" err="1">
                <a:latin typeface="Arial Narrow" pitchFamily="34" charset="0"/>
                <a:cs typeface="Times New Roman" pitchFamily="18" charset="0"/>
              </a:rPr>
              <a:t>with</a:t>
            </a:r>
            <a:r>
              <a:rPr lang="en-US" sz="2200" dirty="0">
                <a:latin typeface="Arial Narrow" pitchFamily="34" charset="0"/>
                <a:cs typeface="Times New Roman" pitchFamily="18" charset="0"/>
              </a:rPr>
              <a:t> it and learn to use it. </a:t>
            </a:r>
          </a:p>
          <a:p>
            <a:pPr algn="just"/>
            <a:r>
              <a:rPr lang="en-US" sz="2200" dirty="0">
                <a:latin typeface="Arial Narrow" pitchFamily="34" charset="0"/>
                <a:cs typeface="Times New Roman" pitchFamily="18" charset="0"/>
              </a:rPr>
              <a:t>	The misuse of internet leads the community especially the youth to immorality. </a:t>
            </a:r>
          </a:p>
          <a:p>
            <a:pPr algn="just"/>
            <a:r>
              <a:rPr lang="en-US" sz="2200" dirty="0">
                <a:latin typeface="Arial Narrow" pitchFamily="34" charset="0"/>
                <a:cs typeface="Times New Roman" pitchFamily="18" charset="0"/>
              </a:rPr>
              <a:t>	We have to be alert against it. The pontifical council for social communication media has published two decrees, “Church and Internet’ and ‘The Morality in Internet’ to save the children of the Church from this danger. </a:t>
            </a:r>
          </a:p>
        </p:txBody>
      </p:sp>
      <p:sp>
        <p:nvSpPr>
          <p:cNvPr id="4" name="TextBox 3"/>
          <p:cNvSpPr txBox="1"/>
          <p:nvPr/>
        </p:nvSpPr>
        <p:spPr>
          <a:xfrm>
            <a:off x="457200" y="4343400"/>
            <a:ext cx="8229600" cy="2123658"/>
          </a:xfrm>
          <a:prstGeom prst="rect">
            <a:avLst/>
          </a:prstGeom>
          <a:noFill/>
        </p:spPr>
        <p:txBody>
          <a:bodyPr wrap="square" rtlCol="0">
            <a:spAutoFit/>
          </a:bodyPr>
          <a:lstStyle/>
          <a:p>
            <a:pPr algn="just"/>
            <a:r>
              <a:rPr lang="en-US" sz="2200" dirty="0">
                <a:latin typeface="Arial Narrow" pitchFamily="34" charset="0"/>
                <a:cs typeface="Times New Roman" pitchFamily="18" charset="0"/>
              </a:rPr>
              <a:t>	The decree on ‘The Church and Internet reminds us that when modern technology gives new ways to  proclaim Gospel to the people, we must be prepared to make use of it and use it with responsibility and discernment. </a:t>
            </a:r>
          </a:p>
          <a:p>
            <a:pPr algn="just"/>
            <a:r>
              <a:rPr lang="en-US" sz="2200" dirty="0">
                <a:latin typeface="Arial Narrow" pitchFamily="34" charset="0"/>
                <a:cs typeface="Times New Roman" pitchFamily="18" charset="0"/>
              </a:rPr>
              <a:t>	The decree on ‘Morality in Internet’ teaches us to use internet only to develop the common good and solidarity of humanity. The Church is very actively alive in this field through newspapers, TV channels, website etc.</a:t>
            </a:r>
          </a:p>
        </p:txBody>
      </p:sp>
      <p:sp>
        <p:nvSpPr>
          <p:cNvPr id="5" name="Rectangle 4"/>
          <p:cNvSpPr/>
          <p:nvPr/>
        </p:nvSpPr>
        <p:spPr>
          <a:xfrm>
            <a:off x="5638800" y="1219200"/>
            <a:ext cx="3352800" cy="2590800"/>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638800" y="1752600"/>
            <a:ext cx="3352800" cy="1523494"/>
          </a:xfrm>
          <a:prstGeom prst="rect">
            <a:avLst/>
          </a:prstGeom>
          <a:noFill/>
        </p:spPr>
        <p:txBody>
          <a:bodyPr wrap="square" rtlCol="0">
            <a:spAutoFit/>
          </a:bodyPr>
          <a:lstStyle/>
          <a:p>
            <a:pPr algn="ctr"/>
            <a:r>
              <a:rPr lang="en-US" sz="3000" b="1" dirty="0">
                <a:solidFill>
                  <a:srgbClr val="FF00FF"/>
                </a:solidFill>
                <a:latin typeface="Cooper Std Black" pitchFamily="18" charset="0"/>
                <a:cs typeface="Times New Roman" pitchFamily="18" charset="0"/>
              </a:rPr>
              <a:t>Activity - 2</a:t>
            </a:r>
          </a:p>
          <a:p>
            <a:pPr algn="ctr"/>
            <a:r>
              <a:rPr lang="en-US" sz="2100" dirty="0">
                <a:solidFill>
                  <a:srgbClr val="00B0F0"/>
                </a:solidFill>
                <a:latin typeface="Arial Narrow" pitchFamily="34" charset="0"/>
                <a:cs typeface="Times New Roman" pitchFamily="18" charset="0"/>
              </a:rPr>
              <a:t>How can we make news media a means for proclamation of the Gospel ? Discuss.</a:t>
            </a:r>
            <a:endParaRPr lang="en-US" sz="2100" dirty="0">
              <a:solidFill>
                <a:srgbClr val="FF00FF"/>
              </a:solidFill>
              <a:latin typeface="Arial Narrow" pitchFamily="34" charset="0"/>
              <a:cs typeface="Times New Roman" pitchFamily="18" charset="0"/>
            </a:endParaRP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p:cTn id="25"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 calcmode="lin" valueType="num">
                                      <p:cBhvr>
                                        <p:cTn id="31"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build="p"/>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810000" y="969258"/>
            <a:ext cx="533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POLITICS</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152400" y="2372142"/>
            <a:ext cx="8839200" cy="2123658"/>
          </a:xfrm>
          <a:prstGeom prst="rect">
            <a:avLst/>
          </a:prstGeom>
          <a:noFill/>
        </p:spPr>
        <p:txBody>
          <a:bodyPr wrap="square" rtlCol="0">
            <a:spAutoFit/>
          </a:bodyPr>
          <a:lstStyle/>
          <a:p>
            <a:pPr algn="just"/>
            <a:r>
              <a:rPr lang="en-US" sz="2200" dirty="0">
                <a:latin typeface="Arial Narrow" pitchFamily="34" charset="0"/>
                <a:cs typeface="Times New Roman" pitchFamily="18" charset="0"/>
              </a:rPr>
              <a:t>	The members of the Church serve in the field of politics too. They should </a:t>
            </a:r>
            <a:r>
              <a:rPr lang="en-US" sz="2200" dirty="0" err="1">
                <a:latin typeface="Arial Narrow" pitchFamily="34" charset="0"/>
                <a:cs typeface="Times New Roman" pitchFamily="18" charset="0"/>
              </a:rPr>
              <a:t>beled</a:t>
            </a:r>
            <a:r>
              <a:rPr lang="en-US" sz="2200" dirty="0">
                <a:latin typeface="Arial Narrow" pitchFamily="34" charset="0"/>
                <a:cs typeface="Times New Roman" pitchFamily="18" charset="0"/>
              </a:rPr>
              <a:t> by the model and spirit of Jesus who came to the world to give freedom to the prisoners, sight to the blind, and release to the oppressed. </a:t>
            </a:r>
          </a:p>
          <a:p>
            <a:pPr algn="just"/>
            <a:r>
              <a:rPr lang="en-US" sz="2200" dirty="0">
                <a:latin typeface="Arial Narrow" pitchFamily="34" charset="0"/>
                <a:cs typeface="Times New Roman" pitchFamily="18" charset="0"/>
              </a:rPr>
              <a:t>	They must be able to defend the oppressed and exploited in society. The faithful in politics should become the voice of the voiceless and offer unstained / unblemished  political service. </a:t>
            </a:r>
          </a:p>
        </p:txBody>
      </p:sp>
      <p:sp>
        <p:nvSpPr>
          <p:cNvPr id="9" name="TextBox 8"/>
          <p:cNvSpPr txBox="1"/>
          <p:nvPr/>
        </p:nvSpPr>
        <p:spPr>
          <a:xfrm>
            <a:off x="152400" y="4429542"/>
            <a:ext cx="8839200" cy="2123658"/>
          </a:xfrm>
          <a:prstGeom prst="rect">
            <a:avLst/>
          </a:prstGeom>
          <a:noFill/>
        </p:spPr>
        <p:txBody>
          <a:bodyPr wrap="square" rtlCol="0">
            <a:spAutoFit/>
          </a:bodyPr>
          <a:lstStyle/>
          <a:p>
            <a:pPr algn="just"/>
            <a:r>
              <a:rPr lang="en-US" sz="2200" dirty="0">
                <a:latin typeface="Arial Narrow" pitchFamily="34" charset="0"/>
                <a:cs typeface="Times New Roman" pitchFamily="18" charset="0"/>
              </a:rPr>
              <a:t>	Each citizen has the responsibility to work with the political leaders to build up the society in truth, justice, tolerance and freedom and to develop true sense of citizenship. </a:t>
            </a:r>
          </a:p>
          <a:p>
            <a:pPr algn="just"/>
            <a:r>
              <a:rPr lang="en-US" sz="2200" dirty="0">
                <a:latin typeface="Arial Narrow" pitchFamily="34" charset="0"/>
                <a:cs typeface="Times New Roman" pitchFamily="18" charset="0"/>
              </a:rPr>
              <a:t>	At the same time, the Church teaches that our conscience obliges us not to obey the instructions of the political leaders when they are against moral laws because we have to obey God more than men” (CCC. 2255, 2256).</a:t>
            </a:r>
            <a:endParaRPr lang="en-US" sz="2200" dirty="0">
              <a:solidFill>
                <a:srgbClr val="00B0F0"/>
              </a:solidFill>
              <a:latin typeface="Arial Narrow" pitchFamily="34" charset="0"/>
              <a:cs typeface="Times New Roman" pitchFamily="18" charset="0"/>
            </a:endParaRPr>
          </a:p>
        </p:txBody>
      </p:sp>
      <p:pic>
        <p:nvPicPr>
          <p:cNvPr id="5122" name="Picture 2" descr="I:\CLASS 10\LESSON 9\IMAGE\10.png"/>
          <p:cNvPicPr>
            <a:picLocks noChangeAspect="1" noChangeArrowheads="1"/>
          </p:cNvPicPr>
          <p:nvPr/>
        </p:nvPicPr>
        <p:blipFill>
          <a:blip r:embed="rId2" cstate="print"/>
          <a:srcRect/>
          <a:stretch>
            <a:fillRect/>
          </a:stretch>
        </p:blipFill>
        <p:spPr bwMode="auto">
          <a:xfrm>
            <a:off x="152399" y="152400"/>
            <a:ext cx="3793067" cy="21336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p:cTn id="25"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anim calcmode="lin" valueType="num">
                                      <p:cBhvr>
                                        <p:cTn id="31"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9">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P spid="9"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4495800" y="267831"/>
            <a:ext cx="4648200" cy="2246769"/>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FIELDS OF ART, LITERATURE </a:t>
            </a:r>
            <a:r>
              <a:rPr lang="en-US" sz="3500" b="1" dirty="0">
                <a:solidFill>
                  <a:srgbClr val="FF00FF"/>
                </a:solidFill>
                <a:latin typeface="Cooper Std Black" pitchFamily="18" charset="0"/>
                <a:cs typeface="Times New Roman" pitchFamily="18" charset="0"/>
              </a:rPr>
              <a:t>AND</a:t>
            </a:r>
            <a:r>
              <a:rPr lang="en-US" sz="3500" b="1" dirty="0">
                <a:solidFill>
                  <a:srgbClr val="FF00FF"/>
                </a:solidFill>
                <a:latin typeface="Cooper Std Black" pitchFamily="18" charset="0"/>
                <a:cs typeface="Times New Roman" pitchFamily="18" charset="0"/>
              </a:rPr>
              <a:t> CULTURE</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228600" y="2667000"/>
            <a:ext cx="8610600" cy="3985706"/>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mother Church is conscious of the role of art and literature in the progress of humanity. The children of the Church contribute valuable service in the field of culture also. Christian writers and artists working in the spirit of the Gospel message will maintain spiritual power/zeal in the world. The artists and literary men can depict a better life (Church in the Modern World GS 62). </a:t>
            </a:r>
          </a:p>
          <a:p>
            <a:pPr algn="just"/>
            <a:r>
              <a:rPr lang="en-US" sz="2300" dirty="0">
                <a:latin typeface="Arial Narrow" pitchFamily="34" charset="0"/>
                <a:cs typeface="Times New Roman" pitchFamily="18" charset="0"/>
              </a:rPr>
              <a:t>	The members of the Church have the responsibility to spread the Christian message through cinema, drama and dance forms  that </a:t>
            </a:r>
            <a:r>
              <a:rPr lang="en-US" sz="2300" dirty="0" err="1">
                <a:latin typeface="Arial Narrow" pitchFamily="34" charset="0"/>
                <a:cs typeface="Times New Roman" pitchFamily="18" charset="0"/>
              </a:rPr>
              <a:t>instil</a:t>
            </a:r>
            <a:r>
              <a:rPr lang="en-US" sz="2300" dirty="0">
                <a:latin typeface="Arial Narrow" pitchFamily="34" charset="0"/>
                <a:cs typeface="Times New Roman" pitchFamily="18" charset="0"/>
              </a:rPr>
              <a:t> moral values and especially through Christian art forms. </a:t>
            </a:r>
          </a:p>
          <a:p>
            <a:pPr algn="just"/>
            <a:r>
              <a:rPr lang="en-US" sz="2300" dirty="0">
                <a:latin typeface="Arial Narrow" pitchFamily="34" charset="0"/>
                <a:cs typeface="Times New Roman" pitchFamily="18" charset="0"/>
              </a:rPr>
              <a:t>	Hence the Church is keen on developing the literary and artistic talents of children and youth through the faith formation in various associations and to use them in spreading the Gospel message.</a:t>
            </a:r>
          </a:p>
        </p:txBody>
      </p:sp>
      <p:pic>
        <p:nvPicPr>
          <p:cNvPr id="6146" name="Picture 2" descr="I:\CLASS 10\LESSON 9\IMAGE\12.png"/>
          <p:cNvPicPr>
            <a:picLocks noChangeAspect="1" noChangeArrowheads="1"/>
          </p:cNvPicPr>
          <p:nvPr/>
        </p:nvPicPr>
        <p:blipFill>
          <a:blip r:embed="rId2" cstate="print"/>
          <a:srcRect/>
          <a:stretch>
            <a:fillRect/>
          </a:stretch>
        </p:blipFill>
        <p:spPr bwMode="auto">
          <a:xfrm>
            <a:off x="-1" y="0"/>
            <a:ext cx="4470399" cy="25146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PROTECTION OF THE ENVIRONMENT</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304800" y="3657600"/>
            <a:ext cx="8534400" cy="2923877"/>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children of the Church should also pay attention to maintain the balance of nature. Created things are meant for the whole world. </a:t>
            </a:r>
          </a:p>
          <a:p>
            <a:pPr algn="just"/>
            <a:r>
              <a:rPr lang="en-US" sz="2300" dirty="0">
                <a:latin typeface="Arial Narrow" pitchFamily="34" charset="0"/>
                <a:cs typeface="Times New Roman" pitchFamily="18" charset="0"/>
              </a:rPr>
              <a:t>	We have the duty to handle them justly and to protect them for common good. It is not right to exploit nature in a way that is harmful to posterity. </a:t>
            </a:r>
          </a:p>
          <a:p>
            <a:pPr algn="just"/>
            <a:r>
              <a:rPr lang="en-US" sz="2300" dirty="0">
                <a:latin typeface="Arial Narrow" pitchFamily="34" charset="0"/>
                <a:cs typeface="Times New Roman" pitchFamily="18" charset="0"/>
              </a:rPr>
              <a:t>	The Church has given St. Francis Assisi, who loved nature and all the creatures and regarded them as stepping stones to God-experience, as the patron of the environment.</a:t>
            </a:r>
          </a:p>
        </p:txBody>
      </p:sp>
      <p:pic>
        <p:nvPicPr>
          <p:cNvPr id="7170" name="Picture 2" descr="I:\CLASS 10\LESSON 9\IMAGE\13.jpg"/>
          <p:cNvPicPr>
            <a:picLocks noChangeAspect="1" noChangeArrowheads="1"/>
          </p:cNvPicPr>
          <p:nvPr/>
        </p:nvPicPr>
        <p:blipFill>
          <a:blip r:embed="rId2" cstate="print"/>
          <a:srcRect/>
          <a:stretch>
            <a:fillRect/>
          </a:stretch>
        </p:blipFill>
        <p:spPr bwMode="auto">
          <a:xfrm>
            <a:off x="2895600" y="1447800"/>
            <a:ext cx="3352800" cy="20955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VOICE OF THE GOSPEL AGAINST SOCIAL EVILS</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228600" y="1371600"/>
            <a:ext cx="86106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There are many missionaries even today who do missionary work in different zones of India and outside India. </a:t>
            </a:r>
          </a:p>
          <a:p>
            <a:pPr algn="just"/>
            <a:r>
              <a:rPr lang="en-US" sz="2500" dirty="0">
                <a:latin typeface="Arial Narrow" pitchFamily="34" charset="0"/>
                <a:cs typeface="Times New Roman" pitchFamily="18" charset="0"/>
              </a:rPr>
              <a:t>	The sacrifice of these missionaries in leaving their own home and homeland to spread the Gospel message among the non-believers is really great. They are able to lead many to Jesus through their life witness and preaching of the Gospel. </a:t>
            </a:r>
          </a:p>
        </p:txBody>
      </p:sp>
      <p:pic>
        <p:nvPicPr>
          <p:cNvPr id="8194" name="Picture 2" descr="I:\CLASS 10\LESSON 9\IMAGE\14.png"/>
          <p:cNvPicPr>
            <a:picLocks noChangeAspect="1" noChangeArrowheads="1"/>
          </p:cNvPicPr>
          <p:nvPr/>
        </p:nvPicPr>
        <p:blipFill>
          <a:blip r:embed="rId2" cstate="print"/>
          <a:srcRect/>
          <a:stretch>
            <a:fillRect/>
          </a:stretch>
        </p:blipFill>
        <p:spPr bwMode="auto">
          <a:xfrm rot="10800000" flipH="1" flipV="1">
            <a:off x="1981201" y="3862386"/>
            <a:ext cx="5105399" cy="2871787"/>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367635"/>
            <a:ext cx="8686800" cy="6247864"/>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As a result of their missionary activities, people have been enabled to gain knowledge and Jesus experience and to react against social evils</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When this became a threat to the ruling group who exploited the ignorant people, they began to destroy missionaries</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In many places, the government also turned against them, accusing them that they were converting people</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Many have been a victim of their evil plans, suffering a lot and even giving up their lives. Sr. </a:t>
            </a:r>
            <a:r>
              <a:rPr lang="en-US" sz="2500" dirty="0" err="1">
                <a:latin typeface="Arial Narrow" pitchFamily="34" charset="0"/>
                <a:cs typeface="Times New Roman" pitchFamily="18" charset="0"/>
              </a:rPr>
              <a:t>Rani</a:t>
            </a:r>
            <a:r>
              <a:rPr lang="en-US" sz="2500" dirty="0">
                <a:latin typeface="Arial Narrow" pitchFamily="34" charset="0"/>
                <a:cs typeface="Times New Roman" pitchFamily="18" charset="0"/>
              </a:rPr>
              <a:t> Maria, Fr. </a:t>
            </a:r>
            <a:r>
              <a:rPr lang="en-US" sz="2500" dirty="0" err="1">
                <a:latin typeface="Arial Narrow" pitchFamily="34" charset="0"/>
                <a:cs typeface="Times New Roman" pitchFamily="18" charset="0"/>
              </a:rPr>
              <a:t>Aruldas</a:t>
            </a:r>
            <a:r>
              <a:rPr lang="en-US" sz="2500" dirty="0">
                <a:latin typeface="Arial Narrow" pitchFamily="34" charset="0"/>
                <a:cs typeface="Times New Roman" pitchFamily="18" charset="0"/>
              </a:rPr>
              <a:t>, etc. are some of them</a:t>
            </a:r>
            <a:r>
              <a:rPr lang="en-US" sz="2500" dirty="0">
                <a:latin typeface="Arial Narrow" pitchFamily="34" charset="0"/>
                <a:cs typeface="Times New Roman" pitchFamily="18" charset="0"/>
              </a:rPr>
              <a:t>.</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Gospel is eternal and ever new. The Church has the responsibility to receive the word of life proclaimed 2000 years ago in the fullness of its spirit and to interpret it to the modern age</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children of the Church should try to present the Gospel in the modern world through education, media, art, culture, etc.</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p:cTn id="25"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anim calcmode="lin" valueType="num">
                                      <p:cBhvr>
                                        <p:cTn id="31" dur="500" fill="hold"/>
                                        <p:tgtEl>
                                          <p:spTgt spid="7">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 calcmode="lin" valueType="num">
                                      <p:cBhvr>
                                        <p:cTn id="37" dur="500" fill="hold"/>
                                        <p:tgtEl>
                                          <p:spTgt spid="7">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7">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28600" y="1600200"/>
            <a:ext cx="85344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143000" y="2895600"/>
            <a:ext cx="6858000" cy="838200"/>
          </a:xfrm>
          <a:ln>
            <a:noFill/>
          </a:ln>
        </p:spPr>
        <p:txBody>
          <a:bodyPr>
            <a:noAutofit/>
          </a:bodyPr>
          <a:lstStyle/>
          <a:p>
            <a:pPr algn="ctr"/>
            <a:r>
              <a:rPr lang="en-US" sz="3500" b="1" dirty="0">
                <a:solidFill>
                  <a:srgbClr val="00B0F0"/>
                </a:solidFill>
                <a:latin typeface="Cooper Std Black" pitchFamily="18" charset="0"/>
                <a:cs typeface="Times New Roman" pitchFamily="18" charset="0"/>
              </a:rPr>
              <a:t>Let us </a:t>
            </a:r>
            <a:br>
              <a:rPr lang="en-US" sz="3500" b="1" dirty="0">
                <a:solidFill>
                  <a:srgbClr val="00B0F0"/>
                </a:solidFill>
                <a:latin typeface="Cooper Std Black" pitchFamily="18" charset="0"/>
                <a:cs typeface="Times New Roman" pitchFamily="18" charset="0"/>
              </a:rPr>
            </a:br>
            <a:r>
              <a:rPr lang="en-US" sz="3500" b="1" dirty="0">
                <a:solidFill>
                  <a:srgbClr val="00B0F0"/>
                </a:solidFill>
                <a:latin typeface="Cooper Std Black" pitchFamily="18" charset="0"/>
                <a:cs typeface="Times New Roman" pitchFamily="18" charset="0"/>
              </a:rPr>
              <a:t>Read the Word of God and Meditate</a:t>
            </a:r>
          </a:p>
        </p:txBody>
      </p:sp>
      <p:sp>
        <p:nvSpPr>
          <p:cNvPr id="5" name="Content Placeholder 2"/>
          <p:cNvSpPr>
            <a:spLocks noGrp="1"/>
          </p:cNvSpPr>
          <p:nvPr>
            <p:ph idx="1"/>
          </p:nvPr>
        </p:nvSpPr>
        <p:spPr>
          <a:xfrm>
            <a:off x="228600" y="4495800"/>
            <a:ext cx="8686800" cy="533400"/>
          </a:xfrm>
        </p:spPr>
        <p:txBody>
          <a:bodyPr>
            <a:noAutofit/>
          </a:bodyPr>
          <a:lstStyle/>
          <a:p>
            <a:pPr algn="ctr">
              <a:buNone/>
            </a:pPr>
            <a:r>
              <a:rPr lang="en-US" sz="3000" b="1" dirty="0">
                <a:solidFill>
                  <a:schemeClr val="tx1"/>
                </a:solidFill>
                <a:latin typeface="Arial Narrow" pitchFamily="34" charset="0"/>
                <a:cs typeface="Times New Roman" pitchFamily="18" charset="0"/>
              </a:rPr>
              <a:t>Gal. 1 : 11-24</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066800" y="2667000"/>
            <a:ext cx="7010400" cy="838200"/>
          </a:xfrm>
        </p:spPr>
        <p:txBody>
          <a:bodyPr>
            <a:noAutofit/>
          </a:bodyPr>
          <a:lstStyle/>
          <a:p>
            <a:pPr algn="ctr"/>
            <a:r>
              <a:rPr lang="en-US" sz="3500" b="1" dirty="0">
                <a:solidFill>
                  <a:srgbClr val="FF00FF"/>
                </a:solidFill>
                <a:latin typeface="Cooper Std Black" pitchFamily="18" charset="0"/>
                <a:cs typeface="Times New Roman" pitchFamily="18" charset="0"/>
              </a:rPr>
              <a:t>A Word of God to Remember</a:t>
            </a:r>
          </a:p>
        </p:txBody>
      </p:sp>
      <p:sp>
        <p:nvSpPr>
          <p:cNvPr id="5" name="Content Placeholder 2"/>
          <p:cNvSpPr>
            <a:spLocks noGrp="1"/>
          </p:cNvSpPr>
          <p:nvPr>
            <p:ph idx="1"/>
          </p:nvPr>
        </p:nvSpPr>
        <p:spPr>
          <a:xfrm>
            <a:off x="685800" y="3886200"/>
            <a:ext cx="7696200" cy="1371600"/>
          </a:xfrm>
        </p:spPr>
        <p:txBody>
          <a:bodyPr>
            <a:noAutofit/>
          </a:bodyPr>
          <a:lstStyle/>
          <a:p>
            <a:pPr algn="ctr">
              <a:buNone/>
            </a:pPr>
            <a:r>
              <a:rPr lang="en-US" sz="2800" dirty="0">
                <a:solidFill>
                  <a:schemeClr val="tx1"/>
                </a:solidFill>
                <a:latin typeface="Arial Narrow" pitchFamily="34" charset="0"/>
                <a:cs typeface="Times New Roman" pitchFamily="18" charset="0"/>
              </a:rPr>
              <a:t>“Proclaim the message, be persistent whether the time is </a:t>
            </a:r>
            <a:r>
              <a:rPr lang="en-US" sz="2800" dirty="0" err="1">
                <a:solidFill>
                  <a:schemeClr val="tx1"/>
                </a:solidFill>
                <a:latin typeface="Arial Narrow" pitchFamily="34" charset="0"/>
                <a:cs typeface="Times New Roman" pitchFamily="18" charset="0"/>
              </a:rPr>
              <a:t>favourable</a:t>
            </a:r>
            <a:r>
              <a:rPr lang="en-US" sz="2800" dirty="0">
                <a:solidFill>
                  <a:schemeClr val="tx1"/>
                </a:solidFill>
                <a:latin typeface="Arial Narrow" pitchFamily="34" charset="0"/>
                <a:cs typeface="Times New Roman" pitchFamily="18" charset="0"/>
              </a:rPr>
              <a:t> or </a:t>
            </a:r>
            <a:r>
              <a:rPr lang="en-US" sz="2800" dirty="0" err="1">
                <a:solidFill>
                  <a:schemeClr val="tx1"/>
                </a:solidFill>
                <a:latin typeface="Arial Narrow" pitchFamily="34" charset="0"/>
                <a:cs typeface="Times New Roman" pitchFamily="18" charset="0"/>
              </a:rPr>
              <a:t>unfavourable</a:t>
            </a:r>
            <a:r>
              <a:rPr lang="en-US" sz="2800" dirty="0">
                <a:solidFill>
                  <a:schemeClr val="tx1"/>
                </a:solidFill>
                <a:latin typeface="Arial Narrow" pitchFamily="34" charset="0"/>
                <a:cs typeface="Times New Roman" pitchFamily="18" charset="0"/>
              </a:rPr>
              <a:t>”. (</a:t>
            </a:r>
            <a:r>
              <a:rPr lang="en-US" sz="2800" dirty="0">
                <a:solidFill>
                  <a:schemeClr val="tx1"/>
                </a:solidFill>
                <a:latin typeface="Arial Narrow" pitchFamily="34" charset="0"/>
                <a:cs typeface="Times New Roman" pitchFamily="18" charset="0"/>
              </a:rPr>
              <a:t>2 Tim 4:2)</a:t>
            </a:r>
          </a:p>
        </p:txBody>
      </p:sp>
      <p:sp>
        <p:nvSpPr>
          <p:cNvPr id="7" name="5-Point Star 6"/>
          <p:cNvSpPr/>
          <p:nvPr/>
        </p:nvSpPr>
        <p:spPr>
          <a:xfrm>
            <a:off x="1143000" y="1981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gradFill>
            <a:gsLst>
              <a:gs pos="0">
                <a:srgbClr val="FFFF00"/>
              </a:gs>
              <a:gs pos="50000">
                <a:schemeClr val="bg1"/>
              </a:gs>
              <a:gs pos="100000">
                <a:srgbClr val="FFFF00"/>
              </a:gs>
            </a:gsLst>
            <a:path path="circle">
              <a:fillToRect l="100000" t="100000"/>
            </a:path>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2098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304800" y="3048000"/>
            <a:ext cx="6629400" cy="1143000"/>
          </a:xfrm>
        </p:spPr>
        <p:txBody>
          <a:bodyPr>
            <a:noAutofit/>
          </a:bodyPr>
          <a:lstStyle/>
          <a:p>
            <a:pPr algn="ctr">
              <a:buNone/>
            </a:pPr>
            <a:r>
              <a:rPr lang="en-US" sz="3000" dirty="0">
                <a:solidFill>
                  <a:schemeClr val="tx1"/>
                </a:solidFill>
                <a:latin typeface="Arial Narrow" pitchFamily="34" charset="0"/>
                <a:cs typeface="Times New Roman" pitchFamily="18" charset="0"/>
              </a:rPr>
              <a:t>Jesus, the total liberator, give the spirit and inner strength for the Christian leaders who are active in social and political fields to function with a deep spirit of Gospel message.</a:t>
            </a:r>
            <a:endParaRPr lang="en-US" sz="3000" dirty="0">
              <a:solidFill>
                <a:schemeClr val="tx1"/>
              </a:solidFill>
              <a:latin typeface="Arial Narrow" pitchFamily="34" charset="0"/>
              <a:cs typeface="Times New Roman" pitchFamily="18" charset="0"/>
            </a:endParaRP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52400" y="2514600"/>
            <a:ext cx="8763000" cy="2743200"/>
          </a:xfrm>
          <a:prstGeom prst="roundRect">
            <a:avLst>
              <a:gd name="adj" fmla="val 50000"/>
            </a:avLst>
          </a:prstGeom>
          <a:gradFill flip="none" rotWithShape="1">
            <a:gsLst>
              <a:gs pos="0">
                <a:srgbClr val="FFFF00"/>
              </a:gs>
              <a:gs pos="50000">
                <a:schemeClr val="bg1"/>
              </a:gs>
              <a:gs pos="100000">
                <a:srgbClr val="FFFF00"/>
              </a:gs>
            </a:gsLst>
            <a:path path="circle">
              <a:fillToRect l="100000" t="100000"/>
            </a:path>
            <a:tileRect r="-100000" b="-100000"/>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Decision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6576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try to develop a personality based on Christian values.</a:t>
            </a:r>
            <a:endParaRPr lang="en-US" sz="3000"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667000" y="152400"/>
            <a:ext cx="37338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2092881"/>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9</a:t>
            </a:r>
          </a:p>
          <a:p>
            <a:pPr algn="ctr"/>
            <a:endParaRPr lang="en-US" sz="3000" b="1" dirty="0">
              <a:solidFill>
                <a:schemeClr val="bg1"/>
              </a:solidFill>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NEW ORIENTATIONS OF THE APOSTOLIC ACTIVITIES</a:t>
            </a:r>
            <a:endParaRPr lang="en-US" sz="3500" b="1" dirty="0">
              <a:solidFill>
                <a:srgbClr val="00B0F0"/>
              </a:solidFill>
              <a:latin typeface="Cooper Std Black" pitchFamily="18" charset="0"/>
              <a:cs typeface="Times New Roman" pitchFamily="18" charset="0"/>
            </a:endParaRPr>
          </a:p>
        </p:txBody>
      </p:sp>
      <p:pic>
        <p:nvPicPr>
          <p:cNvPr id="1026" name="Picture 2" descr="C:\Users\user\Desktop\Bitmap in Lesson9.cdr.jpg"/>
          <p:cNvPicPr>
            <a:picLocks noChangeAspect="1" noChangeArrowheads="1"/>
          </p:cNvPicPr>
          <p:nvPr/>
        </p:nvPicPr>
        <p:blipFill>
          <a:blip r:embed="rId2" cstate="print"/>
          <a:srcRect/>
          <a:stretch>
            <a:fillRect/>
          </a:stretch>
        </p:blipFill>
        <p:spPr bwMode="auto">
          <a:xfrm>
            <a:off x="1371600" y="2514600"/>
            <a:ext cx="6400800" cy="4136545"/>
          </a:xfrm>
          <a:prstGeom prst="rect">
            <a:avLst/>
          </a:prstGeom>
          <a:noFill/>
          <a:ln>
            <a:solidFill>
              <a:schemeClr val="accent1"/>
            </a:solidFill>
          </a:ln>
        </p:spPr>
      </p:pic>
    </p:spTree>
    <p:extLst>
      <p:ext uri="{BB962C8B-B14F-4D97-AF65-F5344CB8AC3E}">
        <p14:creationId xmlns="" xmlns:p14="http://schemas.microsoft.com/office/powerpoint/2010/main"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429000"/>
          </a:xfrm>
          <a:prstGeom prst="rect">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9812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think with the Church</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304800" y="2743200"/>
            <a:ext cx="8534400" cy="914400"/>
          </a:xfrm>
        </p:spPr>
        <p:txBody>
          <a:bodyPr>
            <a:noAutofit/>
          </a:bodyPr>
          <a:lstStyle/>
          <a:p>
            <a:pPr marL="0" indent="4763" algn="just">
              <a:buNone/>
            </a:pPr>
            <a:r>
              <a:rPr lang="en-US" sz="3000" dirty="0">
                <a:solidFill>
                  <a:schemeClr val="tx1"/>
                </a:solidFill>
                <a:latin typeface="Arial Narrow" pitchFamily="34" charset="0"/>
                <a:cs typeface="Times New Roman" pitchFamily="18" charset="0"/>
              </a:rPr>
              <a:t>	“The field of activity of lay people is a complex and vast world. It is a world of politics, economics, industry, education, Mass Media, technology, arts and sports. In many Asian countries, lay people serve as true missionaries” (Ecclesia in Asia 45).</a:t>
            </a:r>
            <a:endParaRPr lang="en-US" sz="3000" dirty="0">
              <a:solidFill>
                <a:schemeClr val="tx1"/>
              </a:solidFill>
              <a:latin typeface="Arial Narrow" pitchFamily="34" charset="0"/>
              <a:cs typeface="Times New Roman" pitchFamily="18" charset="0"/>
            </a:endParaRPr>
          </a:p>
        </p:txBody>
      </p:sp>
      <p:sp>
        <p:nvSpPr>
          <p:cNvPr id="16" name="Sun 15"/>
          <p:cNvSpPr/>
          <p:nvPr/>
        </p:nvSpPr>
        <p:spPr>
          <a:xfrm>
            <a:off x="4114800" y="51816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11430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00200"/>
            <a:ext cx="9144000" cy="4572000"/>
          </a:xfrm>
          <a:prstGeom prst="rect">
            <a:avLst/>
          </a:prstGeom>
          <a:gradFill>
            <a:gsLst>
              <a:gs pos="0">
                <a:srgbClr val="FFFF00"/>
              </a:gs>
              <a:gs pos="50000">
                <a:schemeClr val="bg2">
                  <a:lumMod val="75000"/>
                  <a:tint val="44500"/>
                  <a:satMod val="160000"/>
                </a:schemeClr>
              </a:gs>
              <a:gs pos="100000">
                <a:srgbClr val="FFFF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676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2667000"/>
            <a:ext cx="8686800" cy="3276600"/>
          </a:xfrm>
        </p:spPr>
        <p:txBody>
          <a:bodyPr>
            <a:noAutofit/>
          </a:bodyPr>
          <a:lstStyle/>
          <a:p>
            <a:pPr marL="457200" indent="-457200" algn="just">
              <a:buNone/>
            </a:pPr>
            <a:r>
              <a:rPr lang="en-US" sz="2750" dirty="0">
                <a:solidFill>
                  <a:schemeClr val="tx1"/>
                </a:solidFill>
                <a:latin typeface="Arial Narrow" pitchFamily="34" charset="0"/>
                <a:cs typeface="Times New Roman" pitchFamily="18" charset="0"/>
              </a:rPr>
              <a:t>1.	How does the church act as the continuation of Jesus and His ambassador ?</a:t>
            </a:r>
          </a:p>
          <a:p>
            <a:pPr marL="457200" indent="-457200" algn="just">
              <a:buNone/>
            </a:pPr>
            <a:r>
              <a:rPr lang="en-US" sz="2750" dirty="0">
                <a:solidFill>
                  <a:schemeClr val="tx1"/>
                </a:solidFill>
                <a:latin typeface="Arial Narrow" pitchFamily="34" charset="0"/>
                <a:cs typeface="Times New Roman" pitchFamily="18" charset="0"/>
              </a:rPr>
              <a:t>2.	Why do we say that Church is the conscience of the World ?</a:t>
            </a:r>
          </a:p>
          <a:p>
            <a:pPr marL="457200" indent="-457200" algn="just">
              <a:buNone/>
            </a:pPr>
            <a:r>
              <a:rPr lang="en-US" sz="2750" dirty="0">
                <a:solidFill>
                  <a:schemeClr val="tx1"/>
                </a:solidFill>
                <a:latin typeface="Arial Narrow" pitchFamily="34" charset="0"/>
                <a:cs typeface="Times New Roman" pitchFamily="18" charset="0"/>
              </a:rPr>
              <a:t>3.	What is the vision of the Church about educational apostolate ?</a:t>
            </a:r>
          </a:p>
          <a:p>
            <a:pPr marL="457200" indent="-457200" algn="just">
              <a:buNone/>
            </a:pPr>
            <a:r>
              <a:rPr lang="en-US" sz="2750" dirty="0">
                <a:solidFill>
                  <a:schemeClr val="tx1"/>
                </a:solidFill>
                <a:latin typeface="Arial Narrow" pitchFamily="34" charset="0"/>
                <a:cs typeface="Times New Roman" pitchFamily="18" charset="0"/>
              </a:rPr>
              <a:t>4.	Describe the service of the Church in the field of Mass Media.</a:t>
            </a:r>
          </a:p>
          <a:p>
            <a:pPr marL="457200" indent="-457200" algn="just">
              <a:buNone/>
            </a:pPr>
            <a:r>
              <a:rPr lang="en-US" sz="2750" dirty="0">
                <a:solidFill>
                  <a:schemeClr val="tx1"/>
                </a:solidFill>
                <a:latin typeface="Arial Narrow" pitchFamily="34" charset="0"/>
                <a:cs typeface="Times New Roman" pitchFamily="18" charset="0"/>
              </a:rPr>
              <a:t>5.	Describe the contributions of the Church in the fields of politics, art and culture.</a:t>
            </a:r>
            <a:endParaRPr lang="en-US" sz="2750" dirty="0">
              <a:solidFill>
                <a:schemeClr val="tx1"/>
              </a:solidFill>
              <a:latin typeface="Arial Narrow" pitchFamily="34" charset="0"/>
              <a:cs typeface="Times New Roman" pitchFamily="18" charset="0"/>
            </a:endParaRPr>
          </a:p>
        </p:txBody>
      </p:sp>
      <p:sp>
        <p:nvSpPr>
          <p:cNvPr id="9" name="Rectangle 8"/>
          <p:cNvSpPr/>
          <p:nvPr/>
        </p:nvSpPr>
        <p:spPr>
          <a:xfrm>
            <a:off x="0" y="1371600"/>
            <a:ext cx="9144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6172200"/>
            <a:ext cx="91440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2971800"/>
            <a:ext cx="88392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risen Lord appeared to the disciples and said: “As the Father has sent me, so I send </a:t>
            </a:r>
            <a:r>
              <a:rPr lang="en-US" sz="2500" dirty="0">
                <a:latin typeface="Arial Narrow" pitchFamily="34" charset="0"/>
                <a:cs typeface="Times New Roman" pitchFamily="18" charset="0"/>
              </a:rPr>
              <a:t>you. Go </a:t>
            </a:r>
            <a:r>
              <a:rPr lang="en-US" sz="2500" dirty="0">
                <a:latin typeface="Arial Narrow" pitchFamily="34" charset="0"/>
                <a:cs typeface="Times New Roman" pitchFamily="18" charset="0"/>
              </a:rPr>
              <a:t>into the whole world and proclaim the Good News to the whole creation. (Jn. 20: 21; Mk. 16:15).</a:t>
            </a:r>
          </a:p>
          <a:p>
            <a:pPr algn="just"/>
            <a:r>
              <a:rPr lang="en-US" sz="2500" dirty="0">
                <a:latin typeface="Arial Narrow" pitchFamily="34" charset="0"/>
                <a:cs typeface="Times New Roman" pitchFamily="18" charset="0"/>
              </a:rPr>
              <a:t>	Church is the sacrament and continuation of Jesus in this world. The Church is appointed to continue the </a:t>
            </a:r>
            <a:r>
              <a:rPr lang="en-US" sz="2500" dirty="0" err="1">
                <a:latin typeface="Arial Narrow" pitchFamily="34" charset="0"/>
                <a:cs typeface="Times New Roman" pitchFamily="18" charset="0"/>
              </a:rPr>
              <a:t>salvific</a:t>
            </a:r>
            <a:r>
              <a:rPr lang="en-US" sz="2500" dirty="0">
                <a:latin typeface="Arial Narrow" pitchFamily="34" charset="0"/>
                <a:cs typeface="Times New Roman" pitchFamily="18" charset="0"/>
              </a:rPr>
              <a:t> mission of Jesus in this </a:t>
            </a:r>
            <a:r>
              <a:rPr lang="en-US" sz="2500" dirty="0">
                <a:latin typeface="Arial Narrow" pitchFamily="34" charset="0"/>
                <a:cs typeface="Times New Roman" pitchFamily="18" charset="0"/>
              </a:rPr>
              <a:t>world. And </a:t>
            </a:r>
            <a:r>
              <a:rPr lang="en-US" sz="2500" dirty="0">
                <a:latin typeface="Arial Narrow" pitchFamily="34" charset="0"/>
                <a:cs typeface="Times New Roman" pitchFamily="18" charset="0"/>
              </a:rPr>
              <a:t>the Church has been ever committed to this. She had to overcome many obstacles to </a:t>
            </a:r>
            <a:r>
              <a:rPr lang="en-US" sz="2500" dirty="0" err="1">
                <a:latin typeface="Arial Narrow" pitchFamily="34" charset="0"/>
                <a:cs typeface="Times New Roman" pitchFamily="18" charset="0"/>
              </a:rPr>
              <a:t>fulfil</a:t>
            </a:r>
            <a:r>
              <a:rPr lang="en-US" sz="2500" dirty="0">
                <a:latin typeface="Arial Narrow" pitchFamily="34" charset="0"/>
                <a:cs typeface="Times New Roman" pitchFamily="18" charset="0"/>
              </a:rPr>
              <a:t> this mission. </a:t>
            </a:r>
          </a:p>
          <a:p>
            <a:pPr algn="just"/>
            <a:r>
              <a:rPr lang="en-US" sz="2500" dirty="0">
                <a:latin typeface="Arial Narrow" pitchFamily="34" charset="0"/>
                <a:cs typeface="Times New Roman" pitchFamily="18" charset="0"/>
              </a:rPr>
              <a:t>	Many of her children suffered torture and became martyrs. </a:t>
            </a:r>
            <a:r>
              <a:rPr lang="en-US" sz="2500" dirty="0" err="1">
                <a:latin typeface="Arial Narrow" pitchFamily="34" charset="0"/>
                <a:cs typeface="Times New Roman" pitchFamily="18" charset="0"/>
              </a:rPr>
              <a:t>Inspite</a:t>
            </a:r>
            <a:r>
              <a:rPr lang="en-US" sz="2500" dirty="0">
                <a:latin typeface="Arial Narrow" pitchFamily="34" charset="0"/>
                <a:cs typeface="Times New Roman" pitchFamily="18" charset="0"/>
              </a:rPr>
              <a:t> of that, she has not turned  back from her missionary commission.</a:t>
            </a:r>
          </a:p>
        </p:txBody>
      </p:sp>
      <p:pic>
        <p:nvPicPr>
          <p:cNvPr id="4" name="Picture 2" descr="C:\Users\user\Desktop\Bitmap in Lesson9.cdr.jpg"/>
          <p:cNvPicPr>
            <a:picLocks noChangeAspect="1" noChangeArrowheads="1"/>
          </p:cNvPicPr>
          <p:nvPr/>
        </p:nvPicPr>
        <p:blipFill>
          <a:blip r:embed="rId2" cstate="print"/>
          <a:srcRect/>
          <a:stretch>
            <a:fillRect/>
          </a:stretch>
        </p:blipFill>
        <p:spPr bwMode="auto">
          <a:xfrm>
            <a:off x="2544253" y="228600"/>
            <a:ext cx="4008947" cy="25908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2861608"/>
            <a:ext cx="8610600" cy="201593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salvation which Jesus gave is not only liberation of the soul, but the total liberation of man. </a:t>
            </a:r>
            <a:r>
              <a:rPr lang="en-US" sz="2500" dirty="0">
                <a:latin typeface="Arial Narrow" pitchFamily="34" charset="0"/>
                <a:cs typeface="Times New Roman" pitchFamily="18" charset="0"/>
              </a:rPr>
              <a:t>Hence </a:t>
            </a:r>
            <a:r>
              <a:rPr lang="en-US" sz="2500" dirty="0">
                <a:latin typeface="Arial Narrow" pitchFamily="34" charset="0"/>
                <a:cs typeface="Times New Roman" pitchFamily="18" charset="0"/>
              </a:rPr>
              <a:t>the goal of the church is also total liberation of </a:t>
            </a:r>
            <a:r>
              <a:rPr lang="en-US" sz="2500" dirty="0">
                <a:latin typeface="Arial Narrow" pitchFamily="34" charset="0"/>
                <a:cs typeface="Times New Roman" pitchFamily="18" charset="0"/>
              </a:rPr>
              <a:t>man. She </a:t>
            </a:r>
            <a:r>
              <a:rPr lang="en-US" sz="2500" dirty="0">
                <a:latin typeface="Arial Narrow" pitchFamily="34" charset="0"/>
                <a:cs typeface="Times New Roman" pitchFamily="18" charset="0"/>
              </a:rPr>
              <a:t>is always in the forefront to work for the </a:t>
            </a:r>
            <a:r>
              <a:rPr lang="en-US" sz="2500" dirty="0" err="1">
                <a:latin typeface="Arial Narrow" pitchFamily="34" charset="0"/>
                <a:cs typeface="Times New Roman" pitchFamily="18" charset="0"/>
              </a:rPr>
              <a:t>conscientisation</a:t>
            </a:r>
            <a:r>
              <a:rPr lang="en-US" sz="2500" dirty="0">
                <a:latin typeface="Arial Narrow" pitchFamily="34" charset="0"/>
                <a:cs typeface="Times New Roman" pitchFamily="18" charset="0"/>
              </a:rPr>
              <a:t> and liberation of the oppressed, the exploited, the weak and the neglected and she identifies herself with them. </a:t>
            </a:r>
          </a:p>
        </p:txBody>
      </p:sp>
      <p:sp>
        <p:nvSpPr>
          <p:cNvPr id="3" name="TextBox 2"/>
          <p:cNvSpPr txBox="1"/>
          <p:nvPr/>
        </p:nvSpPr>
        <p:spPr>
          <a:xfrm>
            <a:off x="2971800" y="152400"/>
            <a:ext cx="6172200" cy="2631490"/>
          </a:xfrm>
          <a:prstGeom prst="rect">
            <a:avLst/>
          </a:prstGeom>
          <a:noFill/>
        </p:spPr>
        <p:txBody>
          <a:bodyPr wrap="square" rtlCol="0">
            <a:spAutoFit/>
          </a:bodyPr>
          <a:lstStyle/>
          <a:p>
            <a:pPr algn="ctr"/>
            <a:r>
              <a:rPr lang="en-US" sz="3300" b="1" dirty="0">
                <a:solidFill>
                  <a:srgbClr val="FF00FF"/>
                </a:solidFill>
                <a:latin typeface="Cooper Std Black" pitchFamily="18" charset="0"/>
                <a:cs typeface="Times New Roman" pitchFamily="18" charset="0"/>
              </a:rPr>
              <a:t>CHURCH - THE CONTINUATION OF JESUS </a:t>
            </a:r>
            <a:r>
              <a:rPr lang="en-US" sz="3300" b="1" dirty="0">
                <a:solidFill>
                  <a:srgbClr val="FF00FF"/>
                </a:solidFill>
                <a:latin typeface="Cooper Std Black" pitchFamily="18" charset="0"/>
                <a:cs typeface="Times New Roman" pitchFamily="18" charset="0"/>
              </a:rPr>
              <a:t>AND</a:t>
            </a:r>
            <a:r>
              <a:rPr lang="en-US" sz="3300" b="1" dirty="0">
                <a:solidFill>
                  <a:srgbClr val="FF00FF"/>
                </a:solidFill>
                <a:latin typeface="Cooper Std Black" pitchFamily="18" charset="0"/>
                <a:cs typeface="Times New Roman" pitchFamily="18" charset="0"/>
              </a:rPr>
              <a:t> THE MESSENGER OF HIS MISSION</a:t>
            </a:r>
            <a:endParaRPr lang="en-US" sz="3300" b="1" dirty="0">
              <a:solidFill>
                <a:srgbClr val="FF00FF"/>
              </a:solidFill>
              <a:latin typeface="Cooper Std Black" pitchFamily="18" charset="0"/>
              <a:cs typeface="Times New Roman" pitchFamily="18" charset="0"/>
            </a:endParaRPr>
          </a:p>
        </p:txBody>
      </p:sp>
      <p:sp>
        <p:nvSpPr>
          <p:cNvPr id="6" name="TextBox 5"/>
          <p:cNvSpPr txBox="1"/>
          <p:nvPr/>
        </p:nvSpPr>
        <p:spPr>
          <a:xfrm>
            <a:off x="228600" y="4876800"/>
            <a:ext cx="8610600" cy="163121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She lovingly points out the mistakes of the oppressors and denounces them </a:t>
            </a:r>
            <a:r>
              <a:rPr lang="en-US" sz="2500" dirty="0">
                <a:latin typeface="Arial Narrow" pitchFamily="34" charset="0"/>
                <a:cs typeface="Times New Roman" pitchFamily="18" charset="0"/>
              </a:rPr>
              <a:t>strongly. She </a:t>
            </a:r>
            <a:r>
              <a:rPr lang="en-US" sz="2500" dirty="0">
                <a:latin typeface="Arial Narrow" pitchFamily="34" charset="0"/>
                <a:cs typeface="Times New Roman" pitchFamily="18" charset="0"/>
              </a:rPr>
              <a:t>objects to the exploitation and disparities based on religion, </a:t>
            </a:r>
            <a:r>
              <a:rPr lang="en-US" sz="2500" dirty="0" err="1">
                <a:latin typeface="Arial Narrow" pitchFamily="34" charset="0"/>
                <a:cs typeface="Times New Roman" pitchFamily="18" charset="0"/>
              </a:rPr>
              <a:t>colour</a:t>
            </a:r>
            <a:r>
              <a:rPr lang="en-US" sz="2500" dirty="0">
                <a:latin typeface="Arial Narrow" pitchFamily="34" charset="0"/>
                <a:cs typeface="Times New Roman" pitchFamily="18" charset="0"/>
              </a:rPr>
              <a:t>, caste, etc. The Church </a:t>
            </a:r>
            <a:r>
              <a:rPr lang="en-US" sz="2500" dirty="0" err="1">
                <a:latin typeface="Arial Narrow" pitchFamily="34" charset="0"/>
                <a:cs typeface="Times New Roman" pitchFamily="18" charset="0"/>
              </a:rPr>
              <a:t>conscientises</a:t>
            </a:r>
            <a:r>
              <a:rPr lang="en-US" sz="2500" dirty="0">
                <a:latin typeface="Arial Narrow" pitchFamily="34" charset="0"/>
                <a:cs typeface="Times New Roman" pitchFamily="18" charset="0"/>
              </a:rPr>
              <a:t> individuals and societies to liberate them from all evils that enslave them.</a:t>
            </a:r>
          </a:p>
        </p:txBody>
      </p:sp>
      <p:pic>
        <p:nvPicPr>
          <p:cNvPr id="1026" name="Picture 2" descr="I:\CLASS 10\LESSON 9\IMAGE\3.png"/>
          <p:cNvPicPr>
            <a:picLocks noChangeAspect="1" noChangeArrowheads="1"/>
          </p:cNvPicPr>
          <p:nvPr/>
        </p:nvPicPr>
        <p:blipFill>
          <a:blip r:embed="rId2" cstate="print"/>
          <a:srcRect/>
          <a:stretch>
            <a:fillRect/>
          </a:stretch>
        </p:blipFill>
        <p:spPr bwMode="auto">
          <a:xfrm>
            <a:off x="228600" y="533400"/>
            <a:ext cx="3291840" cy="2057400"/>
          </a:xfrm>
          <a:prstGeom prst="rect">
            <a:avLst/>
          </a:prstGeom>
          <a:solidFill>
            <a:schemeClr val="tx1"/>
          </a:solidFill>
          <a:ln>
            <a:solidFill>
              <a:schemeClr val="accent1"/>
            </a:solidFill>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590800" y="1424494"/>
            <a:ext cx="6400800" cy="3985706"/>
          </a:xfrm>
          <a:prstGeom prst="rect">
            <a:avLst/>
          </a:prstGeom>
          <a:noFill/>
        </p:spPr>
        <p:txBody>
          <a:bodyPr wrap="square" rtlCol="0">
            <a:spAutoFit/>
          </a:bodyPr>
          <a:lstStyle/>
          <a:p>
            <a:pPr algn="just"/>
            <a:r>
              <a:rPr lang="en-US" sz="2300" dirty="0">
                <a:latin typeface="Arial Narrow" pitchFamily="34" charset="0"/>
                <a:cs typeface="Times New Roman" pitchFamily="18" charset="0"/>
              </a:rPr>
              <a:t>	In the modern world, the Church tries like Jesus to be the conscience of the </a:t>
            </a:r>
            <a:r>
              <a:rPr lang="en-US" sz="2300" dirty="0">
                <a:latin typeface="Arial Narrow" pitchFamily="34" charset="0"/>
                <a:cs typeface="Times New Roman" pitchFamily="18" charset="0"/>
              </a:rPr>
              <a:t>world. The </a:t>
            </a:r>
            <a:r>
              <a:rPr lang="en-US" sz="2300" dirty="0">
                <a:latin typeface="Arial Narrow" pitchFamily="34" charset="0"/>
                <a:cs typeface="Times New Roman" pitchFamily="18" charset="0"/>
              </a:rPr>
              <a:t>Church gives the leadership to evaluate  all the social economic and political circumstances which are against the growth of individuals and society and to take suitable, decisions. </a:t>
            </a:r>
          </a:p>
          <a:p>
            <a:pPr algn="just"/>
            <a:r>
              <a:rPr lang="en-US" sz="2300" dirty="0">
                <a:latin typeface="Arial Narrow" pitchFamily="34" charset="0"/>
                <a:cs typeface="Times New Roman" pitchFamily="18" charset="0"/>
              </a:rPr>
              <a:t>	The world keenly looks to the Church for the proper response and solutions to any and every event in the world not only for the things against faith and morals but also for all things that endanger the welfare of man. </a:t>
            </a:r>
          </a:p>
          <a:p>
            <a:pPr algn="just"/>
            <a:r>
              <a:rPr lang="en-US" sz="2300" dirty="0">
                <a:latin typeface="Arial Narrow" pitchFamily="34" charset="0"/>
                <a:cs typeface="Times New Roman" pitchFamily="18" charset="0"/>
              </a:rPr>
              <a:t>	The world leaders keenly listen to what the Pope says on such issues.</a:t>
            </a:r>
          </a:p>
        </p:txBody>
      </p:sp>
      <p:sp>
        <p:nvSpPr>
          <p:cNvPr id="3" name="TextBox 2"/>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CHURCH - THE CONSCIENCE OF THE WORLD</a:t>
            </a:r>
            <a:endParaRPr lang="en-US" sz="3500" b="1" dirty="0">
              <a:solidFill>
                <a:srgbClr val="FF00FF"/>
              </a:solidFill>
              <a:latin typeface="Cooper Std Black" pitchFamily="18" charset="0"/>
              <a:cs typeface="Times New Roman" pitchFamily="18" charset="0"/>
            </a:endParaRPr>
          </a:p>
        </p:txBody>
      </p:sp>
      <p:sp>
        <p:nvSpPr>
          <p:cNvPr id="6" name="TextBox 5"/>
          <p:cNvSpPr txBox="1"/>
          <p:nvPr/>
        </p:nvSpPr>
        <p:spPr>
          <a:xfrm>
            <a:off x="152400" y="5486400"/>
            <a:ext cx="8839200" cy="1154162"/>
          </a:xfrm>
          <a:prstGeom prst="rect">
            <a:avLst/>
          </a:prstGeom>
          <a:noFill/>
        </p:spPr>
        <p:txBody>
          <a:bodyPr wrap="square" rtlCol="0">
            <a:spAutoFit/>
          </a:bodyPr>
          <a:lstStyle/>
          <a:p>
            <a:pPr algn="just"/>
            <a:r>
              <a:rPr lang="en-US" sz="2300" dirty="0">
                <a:latin typeface="Arial Narrow" pitchFamily="34" charset="0"/>
                <a:cs typeface="Times New Roman" pitchFamily="18" charset="0"/>
              </a:rPr>
              <a:t>	In the world of today, the Church tries for the total development of man in various ways. She uses means like education, politics, social services, media etc. for this. The most important among them is education.</a:t>
            </a:r>
          </a:p>
        </p:txBody>
      </p:sp>
      <p:pic>
        <p:nvPicPr>
          <p:cNvPr id="2050" name="Picture 2" descr="I:\CLASS 10\LESSON 9\IMAGE\4.png"/>
          <p:cNvPicPr>
            <a:picLocks noChangeAspect="1" noChangeArrowheads="1"/>
          </p:cNvPicPr>
          <p:nvPr/>
        </p:nvPicPr>
        <p:blipFill>
          <a:blip r:embed="rId2" cstate="print"/>
          <a:srcRect/>
          <a:stretch>
            <a:fillRect/>
          </a:stretch>
        </p:blipFill>
        <p:spPr bwMode="auto">
          <a:xfrm>
            <a:off x="0" y="990600"/>
            <a:ext cx="2895600" cy="43434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p:cTn id="31"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04800" y="1219200"/>
            <a:ext cx="5181600" cy="5478423"/>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aim of proper education is to form the personality of an individual with man’s final end in view. (Education GE.1).</a:t>
            </a:r>
          </a:p>
          <a:p>
            <a:pPr algn="just"/>
            <a:r>
              <a:rPr lang="en-US" sz="2500" dirty="0">
                <a:latin typeface="Arial Narrow" pitchFamily="34" charset="0"/>
                <a:cs typeface="Times New Roman" pitchFamily="18" charset="0"/>
              </a:rPr>
              <a:t>	Such an education aims at the integral development of the </a:t>
            </a:r>
            <a:r>
              <a:rPr lang="en-US" sz="2500" dirty="0">
                <a:latin typeface="Arial Narrow" pitchFamily="34" charset="0"/>
                <a:cs typeface="Times New Roman" pitchFamily="18" charset="0"/>
              </a:rPr>
              <a:t>person. The </a:t>
            </a:r>
            <a:r>
              <a:rPr lang="en-US" sz="2500" dirty="0">
                <a:latin typeface="Arial Narrow" pitchFamily="34" charset="0"/>
                <a:cs typeface="Times New Roman" pitchFamily="18" charset="0"/>
              </a:rPr>
              <a:t>goal of education should be to </a:t>
            </a:r>
            <a:r>
              <a:rPr lang="en-US" sz="2500" dirty="0" err="1">
                <a:latin typeface="Arial Narrow" pitchFamily="34" charset="0"/>
                <a:cs typeface="Times New Roman" pitchFamily="18" charset="0"/>
              </a:rPr>
              <a:t>realise</a:t>
            </a:r>
            <a:r>
              <a:rPr lang="en-US" sz="2500" dirty="0">
                <a:latin typeface="Arial Narrow" pitchFamily="34" charset="0"/>
                <a:cs typeface="Times New Roman" pitchFamily="18" charset="0"/>
              </a:rPr>
              <a:t> values like love, truth, justice, fraternity, peace, etc. </a:t>
            </a:r>
          </a:p>
          <a:p>
            <a:pPr algn="just"/>
            <a:r>
              <a:rPr lang="en-US" sz="2500" dirty="0">
                <a:latin typeface="Arial Narrow" pitchFamily="34" charset="0"/>
                <a:cs typeface="Times New Roman" pitchFamily="18" charset="0"/>
              </a:rPr>
              <a:t>	in one’s life. Education must help individuals to avoid evil and to accept Good. </a:t>
            </a:r>
            <a:r>
              <a:rPr lang="en-US" sz="2500" dirty="0">
                <a:latin typeface="Arial Narrow" pitchFamily="34" charset="0"/>
                <a:cs typeface="Times New Roman" pitchFamily="18" charset="0"/>
              </a:rPr>
              <a:t>It </a:t>
            </a:r>
            <a:r>
              <a:rPr lang="en-US" sz="2500" dirty="0">
                <a:latin typeface="Arial Narrow" pitchFamily="34" charset="0"/>
                <a:cs typeface="Times New Roman" pitchFamily="18" charset="0"/>
              </a:rPr>
              <a:t>must also enable people to study the problems like poverty, ignorance, slavery, exploitation etc. and to eradicate them.</a:t>
            </a:r>
          </a:p>
        </p:txBody>
      </p:sp>
      <p:sp>
        <p:nvSpPr>
          <p:cNvPr id="4" name="TextBox 3"/>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EDUCATIONAL APOSTOLATE</a:t>
            </a:r>
            <a:endParaRPr lang="en-US" sz="3500" b="1" dirty="0">
              <a:solidFill>
                <a:srgbClr val="FF00FF"/>
              </a:solidFill>
              <a:latin typeface="Cooper Std Black" pitchFamily="18" charset="0"/>
              <a:cs typeface="Times New Roman" pitchFamily="18" charset="0"/>
            </a:endParaRPr>
          </a:p>
        </p:txBody>
      </p:sp>
      <p:pic>
        <p:nvPicPr>
          <p:cNvPr id="3074" name="Picture 2" descr="I:\CLASS 10\LESSON 9\IMAGE\5.png"/>
          <p:cNvPicPr>
            <a:picLocks noChangeAspect="1" noChangeArrowheads="1"/>
          </p:cNvPicPr>
          <p:nvPr/>
        </p:nvPicPr>
        <p:blipFill>
          <a:blip r:embed="rId2" cstate="print"/>
          <a:srcRect l="15132" t="5764" r="16776" b="5847"/>
          <a:stretch>
            <a:fillRect/>
          </a:stretch>
        </p:blipFill>
        <p:spPr bwMode="auto">
          <a:xfrm>
            <a:off x="5638800" y="2519439"/>
            <a:ext cx="3352800" cy="2448075"/>
          </a:xfrm>
          <a:prstGeom prst="rect">
            <a:avLst/>
          </a:prstGeom>
          <a:solidFill>
            <a:schemeClr val="tx1"/>
          </a:solidFill>
          <a:ln>
            <a:solidFill>
              <a:schemeClr val="accent1"/>
            </a:solidFill>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p:cTn id="1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p:cTn id="25"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p:cNvSpPr/>
          <p:nvPr/>
        </p:nvSpPr>
        <p:spPr>
          <a:xfrm>
            <a:off x="5638800" y="2971800"/>
            <a:ext cx="3352800" cy="3124200"/>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04800" y="381536"/>
            <a:ext cx="5181600" cy="6247864"/>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II Vatican Council teaches that the aim of Christian education is not only the maturity of human person, but also a training in faith and morals (GE.2). </a:t>
            </a:r>
          </a:p>
          <a:p>
            <a:pPr algn="just"/>
            <a:r>
              <a:rPr lang="en-US" sz="2500" dirty="0">
                <a:latin typeface="Arial Narrow" pitchFamily="34" charset="0"/>
                <a:cs typeface="Times New Roman" pitchFamily="18" charset="0"/>
              </a:rPr>
              <a:t>	The important aim of Christian education is to help man to attain that perfect personality in accordance with the perfection of Jesus. </a:t>
            </a:r>
          </a:p>
          <a:p>
            <a:pPr algn="just"/>
            <a:r>
              <a:rPr lang="en-US" sz="2500" dirty="0">
                <a:latin typeface="Arial Narrow" pitchFamily="34" charset="0"/>
                <a:cs typeface="Times New Roman" pitchFamily="18" charset="0"/>
              </a:rPr>
              <a:t>	Hence the Church takes pains to establish educational institutions, to renew them according to the changes of the times and to give the students good education. </a:t>
            </a:r>
          </a:p>
          <a:p>
            <a:pPr algn="just"/>
            <a:r>
              <a:rPr lang="en-US" sz="2500" dirty="0">
                <a:latin typeface="Arial Narrow" pitchFamily="34" charset="0"/>
                <a:cs typeface="Times New Roman" pitchFamily="18" charset="0"/>
              </a:rPr>
              <a:t>	II Vatican council teaches also about the responsibility of the parents to provide their children good education (GE3).</a:t>
            </a:r>
          </a:p>
        </p:txBody>
      </p:sp>
      <p:sp>
        <p:nvSpPr>
          <p:cNvPr id="5" name="TextBox 4"/>
          <p:cNvSpPr txBox="1"/>
          <p:nvPr/>
        </p:nvSpPr>
        <p:spPr>
          <a:xfrm>
            <a:off x="5638800" y="3352800"/>
            <a:ext cx="3352800" cy="2169825"/>
          </a:xfrm>
          <a:prstGeom prst="rect">
            <a:avLst/>
          </a:prstGeom>
          <a:noFill/>
        </p:spPr>
        <p:txBody>
          <a:bodyPr wrap="square" rtlCol="0">
            <a:spAutoFit/>
          </a:bodyPr>
          <a:lstStyle/>
          <a:p>
            <a:pPr algn="ctr"/>
            <a:r>
              <a:rPr lang="en-US" sz="3000" b="1" dirty="0">
                <a:solidFill>
                  <a:srgbClr val="FF00FF"/>
                </a:solidFill>
                <a:latin typeface="Cooper Std Black" pitchFamily="18" charset="0"/>
                <a:cs typeface="Times New Roman" pitchFamily="18" charset="0"/>
              </a:rPr>
              <a:t>Activity -1</a:t>
            </a:r>
          </a:p>
          <a:p>
            <a:pPr algn="ctr"/>
            <a:r>
              <a:rPr lang="en-US" sz="2100" dirty="0">
                <a:solidFill>
                  <a:srgbClr val="00B0F0"/>
                </a:solidFill>
                <a:latin typeface="Arial Narrow" pitchFamily="34" charset="0"/>
                <a:cs typeface="Times New Roman" pitchFamily="18" charset="0"/>
              </a:rPr>
              <a:t>How far does the present day education help in freeing the society from the social evils like poverty, ignorance, slavery, exploitation, etc ? Discuss.</a:t>
            </a:r>
            <a:endParaRPr lang="en-US" sz="2100" dirty="0">
              <a:solidFill>
                <a:srgbClr val="FF00FF"/>
              </a:solidFill>
              <a:latin typeface="Arial Narrow" pitchFamily="34" charset="0"/>
              <a:cs typeface="Times New Roman" pitchFamily="18" charset="0"/>
            </a:endParaRPr>
          </a:p>
        </p:txBody>
      </p:sp>
      <p:pic>
        <p:nvPicPr>
          <p:cNvPr id="7" name="Picture 2" descr="I:\CLASS 10\LESSON 9\IMAGE\6.png"/>
          <p:cNvPicPr>
            <a:picLocks noChangeAspect="1" noChangeArrowheads="1"/>
          </p:cNvPicPr>
          <p:nvPr/>
        </p:nvPicPr>
        <p:blipFill>
          <a:blip r:embed="rId2" cstate="print"/>
          <a:srcRect l="17133" t="11111" r="14638" b="11246"/>
          <a:stretch>
            <a:fillRect/>
          </a:stretch>
        </p:blipFill>
        <p:spPr bwMode="auto">
          <a:xfrm>
            <a:off x="5636526" y="685800"/>
            <a:ext cx="3278874" cy="2098834"/>
          </a:xfrm>
          <a:prstGeom prst="rect">
            <a:avLst/>
          </a:prstGeom>
          <a:solidFill>
            <a:schemeClr val="tx1"/>
          </a:solid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p:cTn id="25"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81000" y="1548348"/>
            <a:ext cx="83058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Media has influenced human mind to such an extent that human mind is almost its slave. II Vatican Council has published a decree on the influence of media. </a:t>
            </a:r>
          </a:p>
          <a:p>
            <a:pPr algn="just"/>
            <a:r>
              <a:rPr lang="en-US" sz="2500" dirty="0">
                <a:latin typeface="Arial Narrow" pitchFamily="34" charset="0"/>
                <a:cs typeface="Times New Roman" pitchFamily="18" charset="0"/>
              </a:rPr>
              <a:t>	Council says that media, in addition to giving knowledge and entertainment, is very helpful in spreading the Kingdom of God. (Social Communications IM.2). </a:t>
            </a:r>
          </a:p>
          <a:p>
            <a:pPr algn="just"/>
            <a:r>
              <a:rPr lang="en-US" sz="2500" dirty="0">
                <a:latin typeface="Arial Narrow" pitchFamily="34" charset="0"/>
                <a:cs typeface="Times New Roman" pitchFamily="18" charset="0"/>
              </a:rPr>
              <a:t>	But till recent times, the attention of the Church was mainly </a:t>
            </a:r>
            <a:r>
              <a:rPr lang="en-US" sz="2500" dirty="0" err="1">
                <a:latin typeface="Arial Narrow" pitchFamily="34" charset="0"/>
                <a:cs typeface="Times New Roman" pitchFamily="18" charset="0"/>
              </a:rPr>
              <a:t>focussed</a:t>
            </a:r>
            <a:r>
              <a:rPr lang="en-US" sz="2500" dirty="0">
                <a:latin typeface="Arial Narrow" pitchFamily="34" charset="0"/>
                <a:cs typeface="Times New Roman" pitchFamily="18" charset="0"/>
              </a:rPr>
              <a:t> only on publications. The knowledge / art of the printing press was discovered by </a:t>
            </a:r>
            <a:r>
              <a:rPr lang="en-US" sz="2500" dirty="0" err="1">
                <a:latin typeface="Arial Narrow" pitchFamily="34" charset="0"/>
                <a:cs typeface="Times New Roman" pitchFamily="18" charset="0"/>
              </a:rPr>
              <a:t>Gutten</a:t>
            </a:r>
            <a:r>
              <a:rPr lang="en-US" sz="2500" dirty="0">
                <a:latin typeface="Arial Narrow" pitchFamily="34" charset="0"/>
                <a:cs typeface="Times New Roman" pitchFamily="18" charset="0"/>
              </a:rPr>
              <a:t> Berg, a German. The first printed book was the Bible. </a:t>
            </a:r>
          </a:p>
          <a:p>
            <a:pPr algn="just"/>
            <a:r>
              <a:rPr lang="en-US" sz="2500" dirty="0">
                <a:latin typeface="Arial Narrow" pitchFamily="34" charset="0"/>
                <a:cs typeface="Times New Roman" pitchFamily="18" charset="0"/>
              </a:rPr>
              <a:t>	Following that, Christians contributed many spiritual books and other books helping social progress.</a:t>
            </a:r>
          </a:p>
        </p:txBody>
      </p:sp>
      <p:sp>
        <p:nvSpPr>
          <p:cNvPr id="3" name="TextBox 2"/>
          <p:cNvSpPr txBox="1"/>
          <p:nvPr/>
        </p:nvSpPr>
        <p:spPr>
          <a:xfrm>
            <a:off x="0" y="4358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APOSTOLATE OF THE MEDIA</a:t>
            </a:r>
            <a:endParaRPr lang="en-US" sz="3500" b="1" dirty="0">
              <a:solidFill>
                <a:srgbClr val="FF00FF"/>
              </a:solidFill>
              <a:latin typeface="Cooper Std Black" pitchFamily="18" charset="0"/>
              <a:cs typeface="Times New Roman" pitchFamily="18" charset="0"/>
            </a:endParaRP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p:cTn id="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304800"/>
            <a:ext cx="5715000" cy="6324808"/>
          </a:xfrm>
          <a:prstGeom prst="rect">
            <a:avLst/>
          </a:prstGeom>
          <a:noFill/>
        </p:spPr>
        <p:txBody>
          <a:bodyPr wrap="square" rtlCol="0">
            <a:spAutoFit/>
          </a:bodyPr>
          <a:lstStyle/>
          <a:p>
            <a:pPr algn="just"/>
            <a:r>
              <a:rPr lang="en-US" sz="2250" dirty="0">
                <a:latin typeface="Arial Narrow" pitchFamily="34" charset="0"/>
                <a:cs typeface="Times New Roman" pitchFamily="18" charset="0"/>
              </a:rPr>
              <a:t>	When electronic media spread, the attention of the Church turned to it. The mother Church reminds her children to use media like cinema, radio, TV, Computer, internet etc. for the proclamation of the Gospel. </a:t>
            </a:r>
          </a:p>
          <a:p>
            <a:pPr algn="just"/>
            <a:r>
              <a:rPr lang="en-US" sz="2250" dirty="0">
                <a:latin typeface="Arial Narrow" pitchFamily="34" charset="0"/>
                <a:cs typeface="Times New Roman" pitchFamily="18" charset="0"/>
              </a:rPr>
              <a:t>	The decree on Social Communication Media exhorts like this: “The sons and daughters of the Church have the responsibility to help and defend the Catholic newspapers, magazines, radio</a:t>
            </a:r>
            <a:r>
              <a:rPr lang="en-US" sz="2250" dirty="0">
                <a:latin typeface="Arial Narrow" pitchFamily="34" charset="0"/>
                <a:cs typeface="Times New Roman" pitchFamily="18" charset="0"/>
              </a:rPr>
              <a:t>, television - cinema </a:t>
            </a:r>
            <a:r>
              <a:rPr lang="en-US" sz="2250" dirty="0" err="1">
                <a:latin typeface="Arial Narrow" pitchFamily="34" charset="0"/>
                <a:cs typeface="Times New Roman" pitchFamily="18" charset="0"/>
              </a:rPr>
              <a:t>programmes</a:t>
            </a:r>
            <a:r>
              <a:rPr lang="en-US" sz="2250" dirty="0">
                <a:latin typeface="Arial Narrow" pitchFamily="34" charset="0"/>
                <a:cs typeface="Times New Roman" pitchFamily="18" charset="0"/>
              </a:rPr>
              <a:t> and their releasing </a:t>
            </a:r>
            <a:r>
              <a:rPr lang="en-US" sz="2250" dirty="0" err="1">
                <a:latin typeface="Arial Narrow" pitchFamily="34" charset="0"/>
                <a:cs typeface="Times New Roman" pitchFamily="18" charset="0"/>
              </a:rPr>
              <a:t>centres</a:t>
            </a:r>
            <a:r>
              <a:rPr lang="en-US" sz="2250" dirty="0">
                <a:latin typeface="Arial Narrow" pitchFamily="34" charset="0"/>
                <a:cs typeface="Times New Roman" pitchFamily="18" charset="0"/>
              </a:rPr>
              <a:t> which work to defend and spread the truth and give a Christian touch to human society. </a:t>
            </a:r>
          </a:p>
          <a:p>
            <a:pPr algn="just"/>
            <a:r>
              <a:rPr lang="en-US" sz="2250" dirty="0">
                <a:latin typeface="Arial Narrow" pitchFamily="34" charset="0"/>
                <a:cs typeface="Times New Roman" pitchFamily="18" charset="0"/>
              </a:rPr>
              <a:t>	In the same </a:t>
            </a:r>
            <a:r>
              <a:rPr lang="en-US" sz="2250" dirty="0" err="1">
                <a:latin typeface="Arial Narrow" pitchFamily="34" charset="0"/>
                <a:cs typeface="Times New Roman" pitchFamily="18" charset="0"/>
              </a:rPr>
              <a:t>way,the</a:t>
            </a:r>
            <a:r>
              <a:rPr lang="en-US" sz="2250" dirty="0">
                <a:latin typeface="Arial Narrow" pitchFamily="34" charset="0"/>
                <a:cs typeface="Times New Roman" pitchFamily="18" charset="0"/>
              </a:rPr>
              <a:t> council requests individuals and </a:t>
            </a:r>
            <a:r>
              <a:rPr lang="en-US" sz="2250" dirty="0" err="1">
                <a:latin typeface="Arial Narrow" pitchFamily="34" charset="0"/>
                <a:cs typeface="Times New Roman" pitchFamily="18" charset="0"/>
              </a:rPr>
              <a:t>organisations</a:t>
            </a:r>
            <a:r>
              <a:rPr lang="en-US" sz="2250" dirty="0">
                <a:latin typeface="Arial Narrow" pitchFamily="34" charset="0"/>
                <a:cs typeface="Times New Roman" pitchFamily="18" charset="0"/>
              </a:rPr>
              <a:t> who have the technical knowledge and economic power to help generously by giving their talents and expert service to use these media for apostolate and building up true culture.” (IM.17).</a:t>
            </a:r>
          </a:p>
        </p:txBody>
      </p:sp>
      <p:pic>
        <p:nvPicPr>
          <p:cNvPr id="4099" name="Picture 3" descr="I:\CLASS 10\LESSON 9\IMAGE\7.png"/>
          <p:cNvPicPr>
            <a:picLocks noChangeAspect="1" noChangeArrowheads="1"/>
          </p:cNvPicPr>
          <p:nvPr/>
        </p:nvPicPr>
        <p:blipFill>
          <a:blip r:embed="rId2" cstate="print"/>
          <a:srcRect r="7407"/>
          <a:stretch>
            <a:fillRect/>
          </a:stretch>
        </p:blipFill>
        <p:spPr bwMode="auto">
          <a:xfrm>
            <a:off x="5334000" y="914400"/>
            <a:ext cx="3810000" cy="2314575"/>
          </a:xfrm>
          <a:prstGeom prst="rect">
            <a:avLst/>
          </a:prstGeom>
          <a:noFill/>
        </p:spPr>
      </p:pic>
      <p:pic>
        <p:nvPicPr>
          <p:cNvPr id="4100" name="Picture 4" descr="I:\CLASS 10\LESSON 9\IMAGE\8.png"/>
          <p:cNvPicPr>
            <a:picLocks noChangeAspect="1" noChangeArrowheads="1"/>
          </p:cNvPicPr>
          <p:nvPr/>
        </p:nvPicPr>
        <p:blipFill>
          <a:blip r:embed="rId3" cstate="print"/>
          <a:srcRect l="20182" r="18781"/>
          <a:stretch>
            <a:fillRect/>
          </a:stretch>
        </p:blipFill>
        <p:spPr bwMode="auto">
          <a:xfrm>
            <a:off x="5791200" y="3581400"/>
            <a:ext cx="2971800" cy="2738735"/>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1307</TotalTime>
  <Words>226</Words>
  <Application>Microsoft Office PowerPoint</Application>
  <PresentationFormat>On-screen Show (4:3)</PresentationFormat>
  <Paragraphs>84</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Let us  Read the Word of God and Meditate</vt:lpstr>
      <vt:lpstr>A Word of God to Remember</vt:lpstr>
      <vt:lpstr>Let us Pray</vt:lpstr>
      <vt:lpstr>My Decision</vt:lpstr>
      <vt:lpstr>Let us think with the Church</vt:lpstr>
      <vt:lpstr>Let us find out the answers</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339</cp:revision>
  <dcterms:created xsi:type="dcterms:W3CDTF">2009-12-14T09:57:33Z</dcterms:created>
  <dcterms:modified xsi:type="dcterms:W3CDTF">2015-11-02T09:41:16Z</dcterms:modified>
</cp:coreProperties>
</file>